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1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7A19-82A7-4395-8361-EE3C9AA11A2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815F93-90A4-4E86-B4B6-58562A24534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7A19-82A7-4395-8361-EE3C9AA11A2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F93-90A4-4E86-B4B6-58562A2453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C815F93-90A4-4E86-B4B6-58562A24534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7A19-82A7-4395-8361-EE3C9AA11A2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7A19-82A7-4395-8361-EE3C9AA11A2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C815F93-90A4-4E86-B4B6-58562A24534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7A19-82A7-4395-8361-EE3C9AA11A2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815F93-90A4-4E86-B4B6-58562A24534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E1D7A19-82A7-4395-8361-EE3C9AA11A2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F93-90A4-4E86-B4B6-58562A24534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7A19-82A7-4395-8361-EE3C9AA11A2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C815F93-90A4-4E86-B4B6-58562A24534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7A19-82A7-4395-8361-EE3C9AA11A2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C815F93-90A4-4E86-B4B6-58562A2453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7A19-82A7-4395-8361-EE3C9AA11A2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815F93-90A4-4E86-B4B6-58562A2453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815F93-90A4-4E86-B4B6-58562A24534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7A19-82A7-4395-8361-EE3C9AA11A2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C815F93-90A4-4E86-B4B6-58562A24534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E1D7A19-82A7-4395-8361-EE3C9AA11A2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E1D7A19-82A7-4395-8361-EE3C9AA11A2A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815F93-90A4-4E86-B4B6-58562A245342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Краткая презентация для родителей воспитанников ДОУ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752600"/>
          </a:xfrm>
        </p:spPr>
        <p:txBody>
          <a:bodyPr>
            <a:normAutofit fontScale="9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ОСНОВНАЯ </a:t>
            </a:r>
            <a:br>
              <a:rPr lang="ru-RU" sz="3200" b="1" dirty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3200" b="1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ПРОГРАММА</a:t>
            </a:r>
            <a:br>
              <a:rPr lang="ru-RU" sz="3200" b="1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  <a:r>
              <a:rPr lang="ru-RU" sz="3200" b="1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муниципального автономного дошкольного образовательного </a:t>
            </a:r>
            <a:br>
              <a:rPr lang="ru-RU" sz="1800" b="1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учреждения № 18 «Мишутка» города Дубны Московской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51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являются ориентирами для: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fontAlgn="base">
              <a:spcAft>
                <a:spcPct val="0"/>
              </a:spcAft>
              <a:buClrTx/>
              <a:buSzTx/>
              <a:buNone/>
            </a:pPr>
            <a:endParaRPr lang="ru-RU" sz="14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  формирования Программы; анализа профессиональной деятельности; взаимодействия с семьями воспитанников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 характеристик образования детей в возрасте от 3 лет до 7 лет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информирования родителей (законных представителей) и общественности относительно целей дошкольного образования, общих для всего образовательного пространства Российской Федерации.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90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ОСВОЕНИЯ ВОСПИТАННИКАМИ ПРОГРАММЫ В РАННЕМ ВОЗРАСТЕ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503920" cy="5070304"/>
          </a:xfrm>
        </p:spPr>
        <p:txBody>
          <a:bodyPr>
            <a:noAutofit/>
          </a:bodyPr>
          <a:lstStyle/>
          <a:p>
            <a:pPr lvl="0"/>
            <a:r>
              <a:rPr lang="ru-RU" sz="1600" dirty="0"/>
              <a:t>ребёнок интересуется окружающими предметами и активно действует с ними; эмоционально вовлечён  </a:t>
            </a:r>
            <a:r>
              <a:rPr lang="ru-RU" sz="1600" dirty="0">
                <a:cs typeface="Times New Roman" panose="02020603050405020304" pitchFamily="18" charset="0"/>
              </a:rPr>
              <a:t>в действия с игрушками и другими предметами, стремится  проявлять настойчивость  в достижении результата своих действий</a:t>
            </a:r>
            <a:r>
              <a:rPr lang="ru-RU" sz="1600" dirty="0" smtClean="0">
                <a:cs typeface="Times New Roman" panose="02020603050405020304" pitchFamily="18" charset="0"/>
              </a:rPr>
              <a:t>;</a:t>
            </a:r>
          </a:p>
          <a:p>
            <a:pPr lvl="0"/>
            <a:endParaRPr lang="ru-RU" sz="1600" dirty="0"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cs typeface="Times New Roman" panose="02020603050405020304" pitchFamily="18" charset="0"/>
              </a:rPr>
              <a:t>использует специфические, культурно фиксированные  предметные действия, знает  назначение  бытовых предметов (ложки, расчёски, карандаша и пр.) и умеет пользоваться ими. Владеет простейшими навыками самообслуживания; стремится  проявлять  самостоятельность в бытовом  и игровом поведении</a:t>
            </a:r>
            <a:r>
              <a:rPr lang="ru-RU" sz="1600" dirty="0" smtClean="0">
                <a:cs typeface="Times New Roman" panose="02020603050405020304" pitchFamily="18" charset="0"/>
              </a:rPr>
              <a:t>;</a:t>
            </a:r>
          </a:p>
          <a:p>
            <a:pPr lvl="0"/>
            <a:endParaRPr lang="ru-RU" sz="1600" dirty="0"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cs typeface="Times New Roman" panose="02020603050405020304" pitchFamily="18" charset="0"/>
              </a:rPr>
              <a:t>владеет активной речью, включённой в общении; может обращаться с вопросами и просьбами, понимает речь взрослых; знает  названия окружающих предметов и игрушек</a:t>
            </a:r>
            <a:r>
              <a:rPr lang="ru-RU" sz="1600" dirty="0" smtClean="0">
                <a:cs typeface="Times New Roman" panose="02020603050405020304" pitchFamily="18" charset="0"/>
              </a:rPr>
              <a:t>;</a:t>
            </a:r>
          </a:p>
          <a:p>
            <a:pPr lvl="0"/>
            <a:endParaRPr lang="ru-RU" sz="1600" dirty="0"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cs typeface="Times New Roman" panose="02020603050405020304" pitchFamily="18" charset="0"/>
              </a:rPr>
              <a:t>стремится к общению со  взрослыми и активно подражает им в движениях и действиях; появляются игры, в которых ребёнок воспроизводит действия взрослого</a:t>
            </a:r>
            <a:r>
              <a:rPr lang="ru-RU" sz="1600" dirty="0" smtClean="0">
                <a:cs typeface="Times New Roman" panose="02020603050405020304" pitchFamily="18" charset="0"/>
              </a:rPr>
              <a:t>;</a:t>
            </a:r>
          </a:p>
          <a:p>
            <a:pPr lvl="0"/>
            <a:endParaRPr lang="ru-RU" sz="1600" dirty="0"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cs typeface="Times New Roman" panose="02020603050405020304" pitchFamily="18" charset="0"/>
              </a:rPr>
              <a:t>проявляет интерес к сверстникам; наблюдает за их действиями и </a:t>
            </a:r>
            <a:r>
              <a:rPr lang="ru-RU" sz="1600" dirty="0" smtClean="0">
                <a:cs typeface="Times New Roman" panose="02020603050405020304" pitchFamily="18" charset="0"/>
              </a:rPr>
              <a:t>подражает </a:t>
            </a:r>
            <a:r>
              <a:rPr lang="ru-RU" sz="1600" dirty="0">
                <a:cs typeface="Times New Roman" panose="02020603050405020304" pitchFamily="18" charset="0"/>
              </a:rPr>
              <a:t>им</a:t>
            </a:r>
            <a:r>
              <a:rPr lang="ru-RU" sz="1600" dirty="0" smtClean="0">
                <a:cs typeface="Times New Roman" panose="02020603050405020304" pitchFamily="18" charset="0"/>
              </a:rPr>
              <a:t>;</a:t>
            </a:r>
          </a:p>
          <a:p>
            <a:pPr lvl="0"/>
            <a:endParaRPr lang="ru-RU" sz="1600" dirty="0" smtClean="0">
              <a:cs typeface="Times New Roman" panose="02020603050405020304" pitchFamily="18" charset="0"/>
            </a:endParaRPr>
          </a:p>
          <a:p>
            <a:r>
              <a:rPr lang="ru-RU" sz="1600" dirty="0">
                <a:cs typeface="Times New Roman" panose="02020603050405020304" pitchFamily="18" charset="0"/>
              </a:rPr>
              <a:t>у ребёнка развита крупная  моторика, он стремится осваивать различные виды движения (бег, лазанье, перешагивание и пр.)</a:t>
            </a:r>
          </a:p>
          <a:p>
            <a:pPr lvl="0"/>
            <a:endParaRPr lang="ru-RU" sz="14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ru-RU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75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ОСВОЕНИЯ ВОСПИТАННИКАМИ ПРОГРАММЫ НА ЭТАПЕ ЗАВЕРШЕНИЯ ДОШКЛЬНОГО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503920" cy="5070304"/>
          </a:xfrm>
        </p:spPr>
        <p:txBody>
          <a:bodyPr>
            <a:noAutofit/>
          </a:bodyPr>
          <a:lstStyle/>
          <a:p>
            <a:pPr lvl="0"/>
            <a:r>
              <a:rPr lang="ru-RU" sz="1600" dirty="0"/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</a:t>
            </a:r>
            <a:r>
              <a:rPr lang="ru-RU" sz="1600" dirty="0" smtClean="0"/>
              <a:t>др., способен </a:t>
            </a:r>
            <a:r>
              <a:rPr lang="ru-RU" sz="1600" dirty="0"/>
              <a:t>выбирать себе род занятий, участников по совместной деятельности</a:t>
            </a:r>
            <a:r>
              <a:rPr lang="ru-RU" sz="1600" dirty="0" smtClean="0"/>
              <a:t>;</a:t>
            </a:r>
          </a:p>
          <a:p>
            <a:pPr lvl="0"/>
            <a:endParaRPr lang="ru-RU" sz="1600" dirty="0"/>
          </a:p>
          <a:p>
            <a:pPr lvl="0"/>
            <a:r>
              <a:rPr lang="ru-RU" sz="1600" dirty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</a:t>
            </a:r>
            <a:r>
              <a:rPr lang="ru-RU" sz="1600" dirty="0" smtClean="0"/>
              <a:t>;</a:t>
            </a:r>
          </a:p>
          <a:p>
            <a:pPr lvl="0"/>
            <a:endParaRPr lang="ru-RU" sz="1600" dirty="0"/>
          </a:p>
          <a:p>
            <a:pPr lvl="0"/>
            <a:r>
              <a:rPr lang="ru-RU" sz="1600" dirty="0"/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</a:t>
            </a:r>
            <a:r>
              <a:rPr lang="ru-RU" sz="1600" dirty="0" smtClean="0"/>
              <a:t>;</a:t>
            </a:r>
          </a:p>
          <a:p>
            <a:pPr lvl="0"/>
            <a:endParaRPr lang="ru-RU" sz="1600" dirty="0" smtClean="0"/>
          </a:p>
          <a:p>
            <a:r>
              <a:rPr lang="ru-RU" sz="1600" dirty="0"/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lvl="0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1643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ОСВОЕНИЯ ВОСПИТАННИКАМИ ПРОГРАММЫ НА ЭТАПЕ ЗАВЕРШЕНИЯ ДОШКЛЬНОГО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503920" cy="5070304"/>
          </a:xfrm>
        </p:spPr>
        <p:txBody>
          <a:bodyPr>
            <a:noAutofit/>
          </a:bodyPr>
          <a:lstStyle/>
          <a:p>
            <a:pPr lvl="0"/>
            <a:r>
              <a:rPr lang="ru-RU" sz="1600" dirty="0"/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 в том числе в группах компенсирующей направленности – достижение каждым ребёнком уровня речевого развития, соответствующего возрастным нормам,  предупреждение возможных трудностей в усвоении школьных знаний, обусловленных речевым недоразвитием,  и обеспечивающим его социальную адаптацию и интеграцию в </a:t>
            </a:r>
            <a:r>
              <a:rPr lang="ru-RU" sz="1600" dirty="0" smtClean="0"/>
              <a:t>обществе;</a:t>
            </a:r>
          </a:p>
          <a:p>
            <a:pPr lvl="0"/>
            <a:endParaRPr lang="ru-RU" sz="1600" dirty="0" smtClean="0"/>
          </a:p>
          <a:p>
            <a:pPr lvl="0"/>
            <a:r>
              <a:rPr lang="ru-RU" sz="1600" dirty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</a:t>
            </a:r>
            <a:r>
              <a:rPr lang="ru-RU" sz="1600" dirty="0" smtClean="0"/>
              <a:t>;</a:t>
            </a:r>
          </a:p>
          <a:p>
            <a:pPr lvl="0"/>
            <a:endParaRPr lang="ru-RU" sz="1600" dirty="0"/>
          </a:p>
          <a:p>
            <a:pPr lvl="0"/>
            <a:r>
              <a:rPr lang="ru-RU" sz="1600" dirty="0"/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4422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7417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57606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ОСНОВНАЯ ОБРАЗОВАТЕЛЬНАЯ ПРОГРАММА ДОУ </a:t>
            </a:r>
            <a:r>
              <a:rPr lang="ru-RU" sz="2000" b="1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№ 18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03920" cy="511256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300" dirty="0" smtClean="0"/>
              <a:t>разработана </a:t>
            </a:r>
            <a:r>
              <a:rPr lang="ru-RU" sz="3300" dirty="0"/>
              <a:t>в соответствии с основными нормативно-правовыми документами по дошкольному воспитанию: </a:t>
            </a:r>
            <a:endParaRPr lang="ru-RU" sz="3300" dirty="0" smtClean="0"/>
          </a:p>
          <a:p>
            <a:pPr marL="0" indent="0">
              <a:buNone/>
            </a:pPr>
            <a:endParaRPr lang="ru-RU" sz="3300" dirty="0" smtClean="0"/>
          </a:p>
          <a:p>
            <a:r>
              <a:rPr lang="ru-RU" sz="3300" dirty="0" smtClean="0"/>
              <a:t>Федеральный </a:t>
            </a:r>
            <a:r>
              <a:rPr lang="ru-RU" sz="3300" dirty="0"/>
              <a:t>закон от 29.12.2012  № 273-ФЗ  «Об образовании в Российской Федерации</a:t>
            </a:r>
            <a:r>
              <a:rPr lang="ru-RU" sz="3300" dirty="0" smtClean="0"/>
              <a:t>»;</a:t>
            </a:r>
          </a:p>
          <a:p>
            <a:endParaRPr lang="ru-RU" sz="3300" dirty="0"/>
          </a:p>
          <a:p>
            <a:pPr lvl="0"/>
            <a:r>
              <a:rPr lang="ru-RU" sz="3300" dirty="0"/>
              <a:t>Федеральный государственный образовательный стандарт дошкольного образования (Утвержден приказом Министерства образования и науки Российской Федерации от </a:t>
            </a:r>
            <a:r>
              <a:rPr lang="ru-RU" sz="3300" dirty="0" smtClean="0"/>
              <a:t>17 </a:t>
            </a:r>
            <a:r>
              <a:rPr lang="ru-RU" sz="3300" dirty="0"/>
              <a:t>октября 2013 г. N 1155</a:t>
            </a:r>
            <a:r>
              <a:rPr lang="ru-RU" sz="3300" dirty="0" smtClean="0"/>
              <a:t>);</a:t>
            </a:r>
          </a:p>
          <a:p>
            <a:pPr lvl="0"/>
            <a:endParaRPr lang="ru-RU" sz="3300" dirty="0"/>
          </a:p>
          <a:p>
            <a:pPr lvl="0"/>
            <a:r>
              <a:rPr lang="ru-RU" sz="3300" dirty="0"/>
              <a:t>«Порядок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 (приказ Министерства образования и науки РФ от 30 августа 2013 года №1014 г. Москва); </a:t>
            </a:r>
            <a:endParaRPr lang="ru-RU" sz="3300" dirty="0" smtClean="0"/>
          </a:p>
          <a:p>
            <a:pPr lvl="0"/>
            <a:endParaRPr lang="ru-RU" sz="3300" dirty="0"/>
          </a:p>
          <a:p>
            <a:pPr lvl="0"/>
            <a:r>
              <a:rPr lang="ru-RU" sz="3300" dirty="0"/>
              <a:t>Санитарно-эпидемиологические требования к устройству, содержанию и организации режима работы  дошкольных образовательных организаций» (Утверждены постановлением Главного государственного санитарного врача Ро</a:t>
            </a:r>
            <a:r>
              <a:rPr lang="ru-RU" sz="2800" dirty="0"/>
              <a:t>ссийской Федерации от 15 мая 2013 года №26  «Об утверждении </a:t>
            </a:r>
            <a:r>
              <a:rPr lang="ru-RU" sz="2800" dirty="0" err="1"/>
              <a:t>СанПин</a:t>
            </a:r>
            <a:r>
              <a:rPr lang="ru-RU" sz="2800" dirty="0"/>
              <a:t>» 2.4.3049-13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6053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ОСНОВНАЯ ОБРАЗОВАТЕЛЬНАЯ ПРОГРАММА ДОУ № 18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разработана</a:t>
            </a:r>
            <a:r>
              <a:rPr lang="ru-RU" dirty="0"/>
              <a:t> с учётом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Примерной </a:t>
            </a:r>
            <a:r>
              <a:rPr lang="ru-RU" dirty="0"/>
              <a:t>общеобразовательной программы дошкольного образования «От рождения до школы» под редакцией Н.Е. </a:t>
            </a:r>
            <a:r>
              <a:rPr lang="ru-RU" dirty="0" err="1"/>
              <a:t>Вераксы</a:t>
            </a:r>
            <a:r>
              <a:rPr lang="ru-RU" dirty="0"/>
              <a:t>, Т.С. Комаровой, М.А. Васильевой (2014год</a:t>
            </a:r>
            <a:r>
              <a:rPr lang="ru-RU" dirty="0" smtClean="0"/>
              <a:t>.),</a:t>
            </a:r>
          </a:p>
          <a:p>
            <a:r>
              <a:rPr lang="ru-RU" dirty="0" smtClean="0"/>
              <a:t>особенностей </a:t>
            </a:r>
            <a:r>
              <a:rPr lang="ru-RU" dirty="0"/>
              <a:t>образовательного учреждения, региона и муниципалитета, образовательных потребностей и запросов воспитанников и их родителей.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79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ОСНОВНАЯ ОБРАЗОВАТЕЛЬНАЯ ПРОГРАММА ДОУ № 18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сформирована </a:t>
            </a:r>
            <a:r>
              <a:rPr lang="ru-RU" dirty="0"/>
              <a:t>как программа психолого-педагогической поддержки позитивной социализации и индивидуализации, развития личности детей дошкольного возраста и определяет комплекс основных характеристик дошкольного образования </a:t>
            </a:r>
            <a:endParaRPr lang="ru-RU" dirty="0" smtClean="0"/>
          </a:p>
          <a:p>
            <a:r>
              <a:rPr lang="ru-RU" dirty="0" smtClean="0"/>
              <a:t>определяет </a:t>
            </a:r>
            <a:r>
              <a:rPr lang="ru-RU" dirty="0"/>
              <a:t>содержание и организацию образовательной деятельности на уровне дошкольного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71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2000" b="1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ДОУ № 18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направлена </a:t>
            </a:r>
          </a:p>
          <a:p>
            <a:r>
              <a:rPr lang="ru-RU" dirty="0" smtClean="0"/>
              <a:t>на </a:t>
            </a:r>
            <a:r>
              <a:rPr lang="ru-RU" dirty="0"/>
              <a:t>создание условий развития ребёнка, открывающих возможности для его позитивной социализации, его личностного развития, 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/>
              <a:t>инициативы и творческих способностей на основе сотрудничества со взрослыми и сверстниками в соответствующих возрасту видах деятельности (игровой, коммуникативной, трудовой, познавательно-исследовательской, продуктивной (изобразительная, конструктивная и др.), музыкальной, </a:t>
            </a:r>
            <a:r>
              <a:rPr lang="ru-RU" dirty="0" smtClean="0"/>
              <a:t>чтения); </a:t>
            </a:r>
          </a:p>
          <a:p>
            <a:r>
              <a:rPr lang="ru-RU" dirty="0" smtClean="0"/>
              <a:t>на </a:t>
            </a:r>
            <a:r>
              <a:rPr lang="ru-RU" dirty="0"/>
              <a:t>создание развивающей образовательной среды, которая представляет собой систему условий социализации и индивидуализации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88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ОСНОВНАЯ ОБРАЗОВАТЕЛЬНАЯ ПРОГРАММА ДОУ № 18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обеспечивает </a:t>
            </a:r>
            <a:r>
              <a:rPr lang="ru-RU" sz="2800" dirty="0"/>
              <a:t>развитие личности, мотивации и способностей детей в различных видах деятельности и охватывает следующие структурные единицы, представляющие определенные направления развития и образования детей (далее - образовательные области):</a:t>
            </a:r>
          </a:p>
          <a:p>
            <a:pPr lvl="0"/>
            <a:r>
              <a:rPr lang="ru-RU" sz="2800" dirty="0"/>
              <a:t>социально-коммуникативное развитие;</a:t>
            </a:r>
          </a:p>
          <a:p>
            <a:pPr lvl="0"/>
            <a:r>
              <a:rPr lang="ru-RU" sz="2800" dirty="0"/>
              <a:t>познавательное развитие;</a:t>
            </a:r>
          </a:p>
          <a:p>
            <a:pPr lvl="0"/>
            <a:r>
              <a:rPr lang="ru-RU" sz="2800" dirty="0"/>
              <a:t>речевое развитие;</a:t>
            </a:r>
          </a:p>
          <a:p>
            <a:pPr lvl="0"/>
            <a:r>
              <a:rPr lang="ru-RU" sz="2800" dirty="0"/>
              <a:t>художественно-эстетическое развитие;</a:t>
            </a:r>
          </a:p>
          <a:p>
            <a:pPr lvl="0"/>
            <a:r>
              <a:rPr lang="ru-RU" sz="2800" dirty="0"/>
              <a:t>физическое развитие.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930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ОСНОВНАЯ ОБРАЗОВАТЕЛЬНАЯ ПРОГРАММА ДОУ № 18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Autofit/>
          </a:bodyPr>
          <a:lstStyle/>
          <a:p>
            <a:pPr marL="342900" lvl="0" indent="-342900" fontAlgn="base">
              <a:spcAft>
                <a:spcPct val="0"/>
              </a:spcAft>
              <a:buClrTx/>
              <a:buSzTx/>
              <a:buNone/>
            </a:pPr>
            <a:r>
              <a:rPr lang="ru-RU" sz="1800" dirty="0">
                <a:solidFill>
                  <a:prstClr val="black"/>
                </a:solidFill>
                <a:latin typeface="Calibri"/>
              </a:rPr>
              <a:t>Р</a:t>
            </a:r>
            <a:r>
              <a:rPr lang="ru-RU" sz="1800" dirty="0" smtClean="0">
                <a:solidFill>
                  <a:prstClr val="black"/>
                </a:solidFill>
                <a:latin typeface="Calibri"/>
              </a:rPr>
              <a:t>еализуется </a:t>
            </a:r>
            <a:r>
              <a:rPr lang="ru-RU" sz="1800" dirty="0">
                <a:solidFill>
                  <a:prstClr val="black"/>
                </a:solidFill>
                <a:latin typeface="Calibri"/>
              </a:rPr>
              <a:t>в </a:t>
            </a:r>
            <a:r>
              <a:rPr lang="ru-RU" sz="1800" b="1" dirty="0">
                <a:solidFill>
                  <a:prstClr val="black"/>
                </a:solidFill>
                <a:latin typeface="Calibri"/>
              </a:rPr>
              <a:t>различных видах деятельности</a:t>
            </a:r>
            <a:r>
              <a:rPr lang="ru-RU" sz="1800" dirty="0">
                <a:solidFill>
                  <a:prstClr val="black"/>
                </a:solidFill>
                <a:latin typeface="Calibri"/>
              </a:rPr>
              <a:t> (общении, игре, познавательно-исследовательской деятельности - как сквозных механизмах развития ребенка):</a:t>
            </a:r>
          </a:p>
          <a:p>
            <a:pPr marL="342900" lvl="0" indent="-342900" fontAlgn="base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Calibri"/>
              </a:rPr>
              <a:t>игровая, включая сюжетно-ролевую игру, игру с правилами и другие виды игры;</a:t>
            </a:r>
          </a:p>
          <a:p>
            <a:pPr marL="342900" lvl="0" indent="-342900" fontAlgn="base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Calibri"/>
              </a:rPr>
              <a:t>коммуникативная (общение и взаимодействие со взрослыми и сверстниками);</a:t>
            </a:r>
          </a:p>
          <a:p>
            <a:pPr marL="342900" lvl="0" indent="-342900" fontAlgn="base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Calibri"/>
              </a:rPr>
              <a:t>познавательно-исследовательская (исследования объектов окружающего мира и экспериментирования с ними); </a:t>
            </a:r>
          </a:p>
          <a:p>
            <a:pPr marL="342900" lvl="0" indent="-342900" fontAlgn="base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Calibri"/>
              </a:rPr>
              <a:t>восприятие художественной литературы и фольклора; </a:t>
            </a:r>
          </a:p>
          <a:p>
            <a:pPr marL="342900" lvl="0" indent="-342900" fontAlgn="base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Calibri"/>
              </a:rPr>
              <a:t>самообслуживание и элементарный бытовой труд (в помещении и на улице);</a:t>
            </a:r>
          </a:p>
          <a:p>
            <a:pPr marL="342900" lvl="0" indent="-342900" fontAlgn="base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Calibri"/>
              </a:rPr>
              <a:t>конструирование из разного материала, включая конструкторы, модули, бумагу, природный и иной материал;</a:t>
            </a:r>
          </a:p>
          <a:p>
            <a:pPr marL="342900" lvl="0" indent="-342900" fontAlgn="base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Calibri"/>
              </a:rPr>
              <a:t>изобразительная (рисование, лепка, аппликация); </a:t>
            </a:r>
          </a:p>
          <a:p>
            <a:pPr marL="342900" lvl="0" indent="-342900" fontAlgn="base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Calibri"/>
              </a:rPr>
              <a:t>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инструментах);</a:t>
            </a:r>
          </a:p>
          <a:p>
            <a:pPr marL="342900" lvl="0" indent="-342900" fontAlgn="base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Calibri"/>
              </a:rPr>
              <a:t>двигательная (овладение основными движениями) формы активности ребенка</a:t>
            </a:r>
            <a:r>
              <a:rPr lang="ru-RU" sz="1800" dirty="0" smtClean="0">
                <a:solidFill>
                  <a:prstClr val="black"/>
                </a:solidFill>
                <a:latin typeface="Calibri"/>
              </a:rPr>
              <a:t>.</a:t>
            </a:r>
            <a:endParaRPr lang="ru-RU" sz="1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096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КАК ОРИЕНТИРЫ ОСВОЕНИЯ ВОСПИТАННИКАМИ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конкретизируют </a:t>
            </a:r>
            <a:r>
              <a:rPr lang="ru-RU" dirty="0"/>
              <a:t>требования ФГОС ДО к целевым ориентирам в обязательной части и части, формируемой участниками образовательных отношений, с учетом возрастных возможностей и индивидуальных различий (</a:t>
            </a:r>
            <a:r>
              <a:rPr lang="ru-RU" dirty="0" smtClean="0"/>
              <a:t>индивидуальных </a:t>
            </a:r>
            <a:r>
              <a:rPr lang="ru-RU" dirty="0"/>
              <a:t>траекторий развития) детей, а также особенностей </a:t>
            </a:r>
            <a:r>
              <a:rPr lang="ru-RU" dirty="0" smtClean="0"/>
              <a:t>развития </a:t>
            </a:r>
            <a:r>
              <a:rPr lang="ru-RU" dirty="0"/>
              <a:t>детей с ОВЗ, в том числе детей-инвалидов (далее — дети с ОВЗ).</a:t>
            </a:r>
          </a:p>
        </p:txBody>
      </p:sp>
    </p:spTree>
    <p:extLst>
      <p:ext uri="{BB962C8B-B14F-4D97-AF65-F5344CB8AC3E}">
        <p14:creationId xmlns:p14="http://schemas.microsoft.com/office/powerpoint/2010/main" val="386119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представляют </a:t>
            </a:r>
            <a:r>
              <a:rPr lang="ru-RU" dirty="0"/>
              <a:t>собой социально-нормативные возрастные характеристики возможных достижений ребенка на этапе завершения уровня дошкольного </a:t>
            </a:r>
            <a:r>
              <a:rPr lang="ru-RU" dirty="0" smtClean="0"/>
              <a:t>образования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подлежат непосредственной оценке, в том числе в виде педагогической диагностики (мониторинга), и не являются основанием для их формального сравнения с реальными достижениями детей. Они не являются основой объективной оценки соответствия установленным требованиям </a:t>
            </a:r>
            <a:r>
              <a:rPr lang="ru-RU" dirty="0" smtClean="0"/>
              <a:t>образовательной </a:t>
            </a:r>
            <a:r>
              <a:rPr lang="ru-RU" dirty="0"/>
              <a:t>деятельности и подготовки </a:t>
            </a:r>
            <a:r>
              <a:rPr lang="ru-RU" dirty="0" smtClean="0"/>
              <a:t>детей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о</a:t>
            </a:r>
            <a:r>
              <a:rPr lang="ru-RU" dirty="0" smtClean="0"/>
              <a:t>своение </a:t>
            </a:r>
            <a:r>
              <a:rPr lang="ru-RU" dirty="0"/>
              <a:t>Программы не сопровождается проведением промежуточных аттестаций и итоговой аттестации воспитанников.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57200" y="274638"/>
            <a:ext cx="8229600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noProof="0" dirty="0" smtClean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ДОКОЛЬНОГО ОБРАЗОВАНИЯ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06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100</TotalTime>
  <Words>1235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ОСНОВНАЯ  ОБРАЗОВАТЕЛЬНАЯ ПРОГРАММА дошкольного образования  муниципального автономного дошкольного образовательного  учреждения № 18 «Мишутка» города Дубны Московской области</vt:lpstr>
      <vt:lpstr>ОСНОВНАЯ ОБРАЗОВАТЕЛЬНАЯ ПРОГРАММА ДОУ № 18</vt:lpstr>
      <vt:lpstr>ОСНОВНАЯ ОБРАЗОВАТЕЛЬНАЯ ПРОГРАММА ДОУ № 18</vt:lpstr>
      <vt:lpstr>ОСНОВНАЯ ОБРАЗОВАТЕЛЬНАЯ ПРОГРАММА ДОУ № 18</vt:lpstr>
      <vt:lpstr>ОСНОВНАЯ ОБРАЗОВАТЕЛЬНАЯ ПРОГРАММА ДОУ № 18</vt:lpstr>
      <vt:lpstr>ОСНОВНАЯ ОБРАЗОВАТЕЛЬНАЯ ПРОГРАММА ДОУ № 18</vt:lpstr>
      <vt:lpstr>ОСНОВНАЯ ОБРАЗОВАТЕЛЬНАЯ ПРОГРАММА ДОУ № 18</vt:lpstr>
      <vt:lpstr>ПЛАНИРУЕМЫЕ РЕЗУЛЬТАТЫ КАК ОРИЕНТИРЫ ОСВОЕНИЯ ВОСПИТАННИКАМИ ПРОГРАММЫ</vt:lpstr>
      <vt:lpstr>Презентация PowerPoint</vt:lpstr>
      <vt:lpstr>Целевые ориентиры являются ориентирами для:</vt:lpstr>
      <vt:lpstr>ЦЕЛЕВЫЕ ОРИЕНТИРЫ ОСВОЕНИЯ ВОСПИТАННИКАМИ ПРОГРАММЫ В РАННЕМ ВОЗРАСТЕ</vt:lpstr>
      <vt:lpstr>ЦЕЛЕВЫЕ ОРИЕНТИРЫ ОСВОЕНИЯ ВОСПИТАННИКАМИ ПРОГРАММЫ НА ЭТАПЕ ЗАВЕРШЕНИЯ ДОШКЛЬНОГО ОБРАЗОВАНИЯ</vt:lpstr>
      <vt:lpstr>ЦЕЛЕВЫЕ ОРИЕНТИРЫ ОСВОЕНИЯ ВОСПИТАННИКАМИ ПРОГРАММЫ НА ЭТАПЕ ЗАВЕРШЕНИЯ ДОШКЛЬНОГО ОБРАЗОВАНИЯ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 ОБРАЗОВАТЕЛЬНАЯ ПРОГРАММА  муниципального автономного дошкольного образовательного  учреждения № 18 «Мишутка» города Дубны Московской области</dc:title>
  <dc:creator>RePack by SPecialiST</dc:creator>
  <cp:lastModifiedBy>RePack by SPecialiST</cp:lastModifiedBy>
  <cp:revision>10</cp:revision>
  <dcterms:created xsi:type="dcterms:W3CDTF">2015-07-06T08:22:42Z</dcterms:created>
  <dcterms:modified xsi:type="dcterms:W3CDTF">2015-07-06T10:46:23Z</dcterms:modified>
</cp:coreProperties>
</file>